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sldIdLst>
    <p:sldId id="256" r:id="rId2"/>
    <p:sldId id="257" r:id="rId3"/>
    <p:sldId id="258" r:id="rId4"/>
    <p:sldId id="259" r:id="rId5"/>
    <p:sldId id="260" r:id="rId6"/>
    <p:sldId id="261" r:id="rId7"/>
    <p:sldId id="262" r:id="rId8"/>
    <p:sldId id="263" r:id="rId9"/>
    <p:sldId id="266"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6" d="100"/>
          <a:sy n="96"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1594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pPr/>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395179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pPr/>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15108C-154A-4A5A-9C05-91A49A422BA7}"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36723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pPr/>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139735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pPr/>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15108C-154A-4A5A-9C05-91A49A422BA7}"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96233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pPr/>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4281348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9162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965585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5495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61115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72BA41-EC5B-4197-BCC8-0FD2E523CD7A}"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275378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72BA41-EC5B-4197-BCC8-0FD2E523CD7A}" type="datetimeFigureOut">
              <a:rPr lang="en-US" smtClean="0"/>
              <a:t>3/24/2023</a:t>
            </a:fld>
            <a:endParaRPr lang="en-US"/>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60925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72BA41-EC5B-4197-BCC8-0FD2E523CD7A}" type="datetimeFigureOut">
              <a:rPr lang="en-US" smtClean="0"/>
              <a:t>3/24/2023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06369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72BA41-EC5B-4197-BCC8-0FD2E523CD7A}" type="datetimeFigureOut">
              <a:rPr lang="en-US" smtClean="0"/>
              <a:t>3/24/2023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9035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5373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36400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F72BA41-EC5B-4197-BCC8-0FD2E523CD7A}" type="datetimeFigureOut">
              <a:rPr lang="en-US" smtClean="0"/>
              <a:pPr/>
              <a:t>3/24/2023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79561334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youtu.be/8KVrdL0VcA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F3C4-BA99-56A9-FDAD-D9AFFCAA4FE7}"/>
              </a:ext>
            </a:extLst>
          </p:cNvPr>
          <p:cNvSpPr>
            <a:spLocks noGrp="1"/>
          </p:cNvSpPr>
          <p:nvPr>
            <p:ph type="ctrTitle"/>
          </p:nvPr>
        </p:nvSpPr>
        <p:spPr>
          <a:xfrm>
            <a:off x="6810697" y="129620"/>
            <a:ext cx="5415520" cy="1222868"/>
          </a:xfrm>
        </p:spPr>
        <p:txBody>
          <a:bodyPr>
            <a:normAutofit/>
          </a:bodyPr>
          <a:lstStyle/>
          <a:p>
            <a:r>
              <a:rPr lang="en-US" dirty="0">
                <a:solidFill>
                  <a:schemeClr val="accent3">
                    <a:lumMod val="75000"/>
                  </a:schemeClr>
                </a:solidFill>
                <a:latin typeface="Aharoni" panose="02010803020104030203" pitchFamily="2" charset="-79"/>
                <a:cs typeface="Aharoni" panose="02010803020104030203" pitchFamily="2" charset="-79"/>
              </a:rPr>
              <a:t>FOOD</a:t>
            </a:r>
            <a:r>
              <a:rPr lang="en-US" dirty="0">
                <a:solidFill>
                  <a:schemeClr val="accent3">
                    <a:lumMod val="75000"/>
                  </a:schemeClr>
                </a:solidFill>
              </a:rPr>
              <a:t> </a:t>
            </a:r>
            <a:r>
              <a:rPr lang="en-US" dirty="0">
                <a:solidFill>
                  <a:schemeClr val="accent3">
                    <a:lumMod val="75000"/>
                  </a:schemeClr>
                </a:solidFill>
                <a:latin typeface="Aharoni" panose="02010803020104030203" pitchFamily="2" charset="-79"/>
                <a:cs typeface="Aharoni" panose="02010803020104030203" pitchFamily="2" charset="-79"/>
              </a:rPr>
              <a:t>HUB</a:t>
            </a:r>
            <a:endParaRPr lang="en-IN" dirty="0">
              <a:solidFill>
                <a:schemeClr val="accent3">
                  <a:lumMod val="7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04191196-B5E9-1371-3859-BE7C4AED609A}"/>
              </a:ext>
            </a:extLst>
          </p:cNvPr>
          <p:cNvSpPr>
            <a:spLocks noGrp="1"/>
          </p:cNvSpPr>
          <p:nvPr>
            <p:ph type="subTitle" idx="1"/>
          </p:nvPr>
        </p:nvSpPr>
        <p:spPr>
          <a:xfrm>
            <a:off x="6439926" y="1309214"/>
            <a:ext cx="5381418" cy="1989916"/>
          </a:xfrm>
        </p:spPr>
        <p:txBody>
          <a:bodyPr>
            <a:normAutofit lnSpcReduction="10000"/>
          </a:bodyPr>
          <a:lstStyle/>
          <a:p>
            <a:r>
              <a:rPr lang="en-US" sz="2000" dirty="0"/>
              <a:t>                              by</a:t>
            </a:r>
          </a:p>
          <a:p>
            <a:pPr marL="457200" indent="-457200">
              <a:buFont typeface="+mj-lt"/>
              <a:buAutoNum type="arabicPeriod"/>
            </a:pPr>
            <a:r>
              <a:rPr lang="en-US" sz="2000" b="1" dirty="0"/>
              <a:t>Aditya Kamat CSE/092/21</a:t>
            </a:r>
          </a:p>
          <a:p>
            <a:pPr marL="457200" indent="-457200">
              <a:buFont typeface="+mj-lt"/>
              <a:buAutoNum type="arabicPeriod"/>
            </a:pPr>
            <a:r>
              <a:rPr lang="en-US" sz="2000" b="1" dirty="0" err="1"/>
              <a:t>Janmenjay</a:t>
            </a:r>
            <a:r>
              <a:rPr lang="en-US" sz="2000" b="1" dirty="0"/>
              <a:t> </a:t>
            </a:r>
            <a:r>
              <a:rPr lang="en-US" sz="2000" b="1" dirty="0" err="1"/>
              <a:t>Mahato</a:t>
            </a:r>
            <a:r>
              <a:rPr lang="en-US" sz="2000" b="1" dirty="0"/>
              <a:t> CSE/093/21</a:t>
            </a:r>
          </a:p>
          <a:p>
            <a:pPr marL="457200" indent="-457200">
              <a:buFont typeface="+mj-lt"/>
              <a:buAutoNum type="arabicPeriod"/>
            </a:pPr>
            <a:r>
              <a:rPr lang="en-US" sz="2000" b="1" dirty="0"/>
              <a:t>Sahil Kumar </a:t>
            </a:r>
            <a:r>
              <a:rPr lang="en-US" sz="2000" b="1" dirty="0" err="1"/>
              <a:t>Patro</a:t>
            </a:r>
            <a:r>
              <a:rPr lang="en-US" sz="2000" b="1" dirty="0"/>
              <a:t> CSE/094/21</a:t>
            </a:r>
          </a:p>
          <a:p>
            <a:pPr marL="457200" indent="-457200">
              <a:buFont typeface="+mj-lt"/>
              <a:buAutoNum type="arabicPeriod"/>
            </a:pPr>
            <a:r>
              <a:rPr lang="en-US" sz="2000" b="1" dirty="0"/>
              <a:t>Kamran Khalid CSE/095/21</a:t>
            </a:r>
          </a:p>
          <a:p>
            <a:endParaRPr lang="en-US" dirty="0"/>
          </a:p>
        </p:txBody>
      </p:sp>
      <p:pic>
        <p:nvPicPr>
          <p:cNvPr id="4" name="Picture 3" descr="Colourful food on ceramic bowls">
            <a:extLst>
              <a:ext uri="{FF2B5EF4-FFF2-40B4-BE49-F238E27FC236}">
                <a16:creationId xmlns:a16="http://schemas.microsoft.com/office/drawing/2014/main" id="{36C1AFD9-0560-79EE-44D3-875F24BE2036}"/>
              </a:ext>
            </a:extLst>
          </p:cNvPr>
          <p:cNvPicPr>
            <a:picLocks noChangeAspect="1"/>
          </p:cNvPicPr>
          <p:nvPr/>
        </p:nvPicPr>
        <p:blipFill rotWithShape="1">
          <a:blip r:embed="rId2"/>
          <a:srcRect l="23551" r="19461" b="-1"/>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5" name="TextBox 4">
            <a:extLst>
              <a:ext uri="{FF2B5EF4-FFF2-40B4-BE49-F238E27FC236}">
                <a16:creationId xmlns:a16="http://schemas.microsoft.com/office/drawing/2014/main" id="{7A27BEA6-9BBC-44A9-AB0C-83E1D57873DA}"/>
              </a:ext>
            </a:extLst>
          </p:cNvPr>
          <p:cNvSpPr txBox="1"/>
          <p:nvPr/>
        </p:nvSpPr>
        <p:spPr>
          <a:xfrm>
            <a:off x="5906507" y="3505577"/>
            <a:ext cx="5706209" cy="923330"/>
          </a:xfrm>
          <a:prstGeom prst="rect">
            <a:avLst/>
          </a:prstGeom>
          <a:noFill/>
        </p:spPr>
        <p:txBody>
          <a:bodyPr wrap="square" rtlCol="0">
            <a:spAutoFit/>
          </a:bodyPr>
          <a:lstStyle/>
          <a:p>
            <a:pPr algn="ctr"/>
            <a:r>
              <a:rPr lang="en-US" dirty="0"/>
              <a:t>Under the guidance of</a:t>
            </a:r>
          </a:p>
          <a:p>
            <a:pPr algn="ctr"/>
            <a:r>
              <a:rPr lang="en-US" dirty="0"/>
              <a:t>Prof.  </a:t>
            </a:r>
            <a:r>
              <a:rPr lang="en-US" dirty="0" err="1"/>
              <a:t>Smita</a:t>
            </a:r>
            <a:r>
              <a:rPr lang="en-US" dirty="0"/>
              <a:t> Dash</a:t>
            </a:r>
          </a:p>
          <a:p>
            <a:pPr algn="ctr"/>
            <a:r>
              <a:rPr lang="en-US" dirty="0"/>
              <a:t>Dept. of Computer Science and Engineering</a:t>
            </a:r>
            <a:endParaRPr lang="en-IN" dirty="0"/>
          </a:p>
        </p:txBody>
      </p:sp>
      <p:pic>
        <p:nvPicPr>
          <p:cNvPr id="7" name="Picture 6" descr="A silver watch with a black face&#10;&#10;Description automatically generated with low confidence">
            <a:extLst>
              <a:ext uri="{FF2B5EF4-FFF2-40B4-BE49-F238E27FC236}">
                <a16:creationId xmlns:a16="http://schemas.microsoft.com/office/drawing/2014/main" id="{5DAC3DFB-EC1A-52C8-A574-B5B87E047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9781" y="4384895"/>
            <a:ext cx="1676400" cy="1143000"/>
          </a:xfrm>
          <a:prstGeom prst="rect">
            <a:avLst/>
          </a:prstGeom>
        </p:spPr>
      </p:pic>
      <p:sp>
        <p:nvSpPr>
          <p:cNvPr id="8" name="TextBox 7">
            <a:extLst>
              <a:ext uri="{FF2B5EF4-FFF2-40B4-BE49-F238E27FC236}">
                <a16:creationId xmlns:a16="http://schemas.microsoft.com/office/drawing/2014/main" id="{C80102A9-6473-D837-DEA2-8CD0EEA092DC}"/>
              </a:ext>
            </a:extLst>
          </p:cNvPr>
          <p:cNvSpPr txBox="1"/>
          <p:nvPr/>
        </p:nvSpPr>
        <p:spPr>
          <a:xfrm>
            <a:off x="5126111" y="5462715"/>
            <a:ext cx="7056510" cy="830997"/>
          </a:xfrm>
          <a:prstGeom prst="rect">
            <a:avLst/>
          </a:prstGeom>
          <a:noFill/>
        </p:spPr>
        <p:txBody>
          <a:bodyPr wrap="square" rtlCol="0">
            <a:spAutoFit/>
          </a:bodyPr>
          <a:lstStyle/>
          <a:p>
            <a:pPr algn="ctr"/>
            <a:r>
              <a:rPr lang="en-US" sz="1600" dirty="0"/>
              <a:t>DEPARTMENT OF COMPUTER SCIENCE AND ENGINEERING</a:t>
            </a:r>
          </a:p>
          <a:p>
            <a:pPr algn="ctr"/>
            <a:r>
              <a:rPr lang="en-IN" sz="1600" dirty="0"/>
              <a:t>R.V.S COLLEGE OF ENGINEERING AND TECHNOLOGY,</a:t>
            </a:r>
          </a:p>
          <a:p>
            <a:pPr algn="ctr"/>
            <a:r>
              <a:rPr lang="en-IN" sz="1600" dirty="0"/>
              <a:t>JAMSHEDPUR</a:t>
            </a:r>
          </a:p>
        </p:txBody>
      </p:sp>
    </p:spTree>
    <p:extLst>
      <p:ext uri="{BB962C8B-B14F-4D97-AF65-F5344CB8AC3E}">
        <p14:creationId xmlns:p14="http://schemas.microsoft.com/office/powerpoint/2010/main" val="1730969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61851-7244-A94F-8FAD-1CCCEC507169}"/>
              </a:ext>
            </a:extLst>
          </p:cNvPr>
          <p:cNvSpPr>
            <a:spLocks noGrp="1"/>
          </p:cNvSpPr>
          <p:nvPr>
            <p:ph type="title"/>
          </p:nvPr>
        </p:nvSpPr>
        <p:spPr>
          <a:xfrm>
            <a:off x="1297859" y="624110"/>
            <a:ext cx="10206754" cy="1280890"/>
          </a:xfrm>
        </p:spPr>
        <p:txBody>
          <a:bodyPr/>
          <a:lstStyle/>
          <a:p>
            <a:pPr algn="ctr"/>
            <a:r>
              <a:rPr lang="en-IN" dirty="0"/>
              <a:t>REFERENCES</a:t>
            </a:r>
          </a:p>
        </p:txBody>
      </p:sp>
      <p:sp>
        <p:nvSpPr>
          <p:cNvPr id="3" name="Content Placeholder 2">
            <a:extLst>
              <a:ext uri="{FF2B5EF4-FFF2-40B4-BE49-F238E27FC236}">
                <a16:creationId xmlns:a16="http://schemas.microsoft.com/office/drawing/2014/main" id="{68E34B93-E0BF-AEFD-058C-C6ED2F447EB7}"/>
              </a:ext>
            </a:extLst>
          </p:cNvPr>
          <p:cNvSpPr>
            <a:spLocks noGrp="1"/>
          </p:cNvSpPr>
          <p:nvPr>
            <p:ph idx="1"/>
          </p:nvPr>
        </p:nvSpPr>
        <p:spPr/>
        <p:txBody>
          <a:bodyPr/>
          <a:lstStyle/>
          <a:p>
            <a:pPr marL="342900" lvl="0" indent="-342900">
              <a:lnSpc>
                <a:spcPct val="115000"/>
              </a:lnSpc>
              <a:spcBef>
                <a:spcPts val="1200"/>
              </a:spcBef>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W3 html,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css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js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tutorials(https://www.w3schools.com)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1200"/>
              </a:spcBef>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Learning web design, Book by : J.N Robbins, Published by: O’Reilly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1200"/>
              </a:spcBef>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Web design tutorials on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youtube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by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CodeWithHarry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(http://www.youtube.com/playlist?list=PLu0w_9III9agiCUZYRsvtGTXdxkzpyltg)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1200"/>
              </a:spcBef>
              <a:buFont typeface="Symbol" panose="05050102010706020507" pitchFamily="18" charset="2"/>
              <a:buChar char=""/>
            </a:pPr>
            <a:r>
              <a:rPr lang="en-IN"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https://youtu.be/8KVrdL0VcAk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1200"/>
              </a:spcBef>
              <a:spcAft>
                <a:spcPts val="10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https://projectworlds.in/free-projects/php-projects/food-ordering-system-project-in-php/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8147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925C-B14B-1A5B-D91D-A6B48A870298}"/>
              </a:ext>
            </a:extLst>
          </p:cNvPr>
          <p:cNvSpPr>
            <a:spLocks noGrp="1"/>
          </p:cNvSpPr>
          <p:nvPr>
            <p:ph type="title"/>
          </p:nvPr>
        </p:nvSpPr>
        <p:spPr>
          <a:xfrm>
            <a:off x="2592925" y="2609850"/>
            <a:ext cx="8911687" cy="1238250"/>
          </a:xfrm>
        </p:spPr>
        <p:txBody>
          <a:bodyPr>
            <a:normAutofit fontScale="90000"/>
          </a:bodyPr>
          <a:lstStyle/>
          <a:p>
            <a:pPr algn="ctr"/>
            <a:r>
              <a:rPr lang="en-IN" sz="8000" dirty="0">
                <a:solidFill>
                  <a:srgbClr val="FF0000"/>
                </a:solidFill>
              </a:rPr>
              <a:t>THANK YOU</a:t>
            </a:r>
          </a:p>
        </p:txBody>
      </p:sp>
    </p:spTree>
    <p:extLst>
      <p:ext uri="{BB962C8B-B14F-4D97-AF65-F5344CB8AC3E}">
        <p14:creationId xmlns:p14="http://schemas.microsoft.com/office/powerpoint/2010/main" val="4110749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ood on a table">
            <a:extLst>
              <a:ext uri="{FF2B5EF4-FFF2-40B4-BE49-F238E27FC236}">
                <a16:creationId xmlns:a16="http://schemas.microsoft.com/office/drawing/2014/main" id="{B033B2D0-6AEA-AF56-0818-83F05A47E4AD}"/>
              </a:ext>
            </a:extLst>
          </p:cNvPr>
          <p:cNvPicPr>
            <a:picLocks noChangeAspect="1"/>
          </p:cNvPicPr>
          <p:nvPr/>
        </p:nvPicPr>
        <p:blipFill rotWithShape="1">
          <a:blip r:embed="rId2"/>
          <a:srcRect l="36399" t="-1" r="42940" b="-1"/>
          <a:stretch/>
        </p:blipFill>
        <p:spPr>
          <a:xfrm>
            <a:off x="10068279" y="-4230"/>
            <a:ext cx="2124143"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2" name="Title 1">
            <a:extLst>
              <a:ext uri="{FF2B5EF4-FFF2-40B4-BE49-F238E27FC236}">
                <a16:creationId xmlns:a16="http://schemas.microsoft.com/office/drawing/2014/main" id="{5DD2B3FA-C835-27F6-14D8-7988A42B98E2}"/>
              </a:ext>
            </a:extLst>
          </p:cNvPr>
          <p:cNvSpPr>
            <a:spLocks noGrp="1"/>
          </p:cNvSpPr>
          <p:nvPr>
            <p:ph type="title"/>
          </p:nvPr>
        </p:nvSpPr>
        <p:spPr>
          <a:xfrm>
            <a:off x="-1730533" y="14134"/>
            <a:ext cx="9698815" cy="804126"/>
          </a:xfrm>
        </p:spPr>
        <p:txBody>
          <a:bodyPr>
            <a:normAutofit/>
          </a:bodyPr>
          <a:lstStyle/>
          <a:p>
            <a:pPr algn="ctr"/>
            <a:r>
              <a:rPr lang="en-US" dirty="0"/>
              <a:t>INTRODUCTION</a:t>
            </a:r>
            <a:endParaRPr lang="en-IN" dirty="0"/>
          </a:p>
        </p:txBody>
      </p:sp>
      <p:sp>
        <p:nvSpPr>
          <p:cNvPr id="3" name="Content Placeholder 2">
            <a:extLst>
              <a:ext uri="{FF2B5EF4-FFF2-40B4-BE49-F238E27FC236}">
                <a16:creationId xmlns:a16="http://schemas.microsoft.com/office/drawing/2014/main" id="{8F625451-292A-5458-93AE-5E8429E62247}"/>
              </a:ext>
            </a:extLst>
          </p:cNvPr>
          <p:cNvSpPr>
            <a:spLocks noGrp="1"/>
          </p:cNvSpPr>
          <p:nvPr>
            <p:ph idx="1"/>
          </p:nvPr>
        </p:nvSpPr>
        <p:spPr>
          <a:xfrm>
            <a:off x="778980" y="1425389"/>
            <a:ext cx="9395962" cy="4706660"/>
          </a:xfrm>
        </p:spPr>
        <p:txBody>
          <a:bodyPr>
            <a:normAutofit/>
          </a:bodyPr>
          <a:lstStyle/>
          <a:p>
            <a:pPr>
              <a:lnSpc>
                <a:spcPct val="100000"/>
              </a:lnSpc>
            </a:pPr>
            <a:r>
              <a:rPr lang="en-US" sz="1600" b="1" dirty="0">
                <a:solidFill>
                  <a:schemeClr val="tx1"/>
                </a:solidFill>
                <a:effectLst/>
                <a:latin typeface="Times New Roman" panose="02020603050405020304" pitchFamily="18" charset="0"/>
                <a:ea typeface="Times New Roman" panose="02020603050405020304" pitchFamily="18" charset="0"/>
              </a:rPr>
              <a:t>Online Food ordering system is a process in which one can order various foods and beverages from some local restaurant and hotels through the use of internet, just by sitting at home or any place. And the order is delivered to the told location. </a:t>
            </a:r>
            <a:endParaRPr lang="en-IN" sz="1600" b="1" dirty="0">
              <a:solidFill>
                <a:schemeClr val="tx1"/>
              </a:solidFill>
              <a:effectLst/>
              <a:latin typeface="Times New Roman" panose="02020603050405020304" pitchFamily="18" charset="0"/>
              <a:ea typeface="Times New Roman" panose="02020603050405020304" pitchFamily="18" charset="0"/>
            </a:endParaRPr>
          </a:p>
          <a:p>
            <a:pPr>
              <a:lnSpc>
                <a:spcPct val="100000"/>
              </a:lnSpc>
            </a:pPr>
            <a:r>
              <a:rPr lang="en-US" sz="1600" b="1" dirty="0">
                <a:solidFill>
                  <a:schemeClr val="tx1"/>
                </a:solidFill>
                <a:effectLst/>
                <a:latin typeface="Times New Roman" panose="02020603050405020304" pitchFamily="18" charset="0"/>
                <a:ea typeface="Times New Roman" panose="02020603050405020304" pitchFamily="18" charset="0"/>
              </a:rPr>
              <a:t>The Online Food Order System in PHP is a simple project developed using PHP, JavaScript, and CSS. The project connects different restaurants with customers. The project contains an admin(manager) and the user side. All the management like editing site contents, updating food items, adding restaurants, and checking order status can be managed from the admin side. There can be many managers on the site. </a:t>
            </a:r>
            <a:endParaRPr lang="en-IN" sz="1600" b="1" dirty="0">
              <a:solidFill>
                <a:schemeClr val="tx1"/>
              </a:solidFill>
              <a:effectLst/>
              <a:latin typeface="Times New Roman" panose="02020603050405020304" pitchFamily="18" charset="0"/>
              <a:ea typeface="Times New Roman" panose="02020603050405020304" pitchFamily="18" charset="0"/>
            </a:endParaRPr>
          </a:p>
          <a:p>
            <a:pPr>
              <a:lnSpc>
                <a:spcPct val="100000"/>
              </a:lnSpc>
            </a:pPr>
            <a:r>
              <a:rPr lang="en-US" sz="1600" b="1" dirty="0">
                <a:solidFill>
                  <a:schemeClr val="tx1"/>
                </a:solidFill>
                <a:effectLst/>
                <a:latin typeface="Times New Roman" panose="02020603050405020304" pitchFamily="18" charset="0"/>
                <a:ea typeface="Times New Roman" panose="02020603050405020304" pitchFamily="18" charset="0"/>
              </a:rPr>
              <a:t>For the user section, the users can go through the homepage, about, and contact pages. In order to order the food items, the user has to create an account and sign in or log in. The food comes with the cost as well. This project makes a convenient way for customers to buy/purchase food online, without having to go to the restaurant. </a:t>
            </a:r>
            <a:endParaRPr lang="en-IN" sz="1600" b="1" dirty="0">
              <a:solidFill>
                <a:schemeClr val="tx1"/>
              </a:solidFill>
              <a:effectLst/>
              <a:latin typeface="Times New Roman" panose="02020603050405020304" pitchFamily="18" charset="0"/>
              <a:ea typeface="Times New Roman" panose="02020603050405020304" pitchFamily="18" charset="0"/>
            </a:endParaRPr>
          </a:p>
          <a:p>
            <a:pPr>
              <a:lnSpc>
                <a:spcPct val="100000"/>
              </a:lnSpc>
            </a:pPr>
            <a:r>
              <a:rPr lang="en-US" sz="1600" b="1" dirty="0">
                <a:solidFill>
                  <a:schemeClr val="tx1"/>
                </a:solidFill>
                <a:effectLst/>
                <a:latin typeface="Times New Roman" panose="02020603050405020304" pitchFamily="18" charset="0"/>
                <a:ea typeface="Times New Roman" panose="02020603050405020304" pitchFamily="18" charset="0"/>
              </a:rPr>
              <a:t>This Online Food Order System is in PHP, JavaScript, and CSS. Talking about the features of this system, it contains the admin(manager) section and the user (customer) section. All the </a:t>
            </a:r>
            <a:r>
              <a:rPr lang="en-US" sz="1600" b="1" dirty="0" err="1">
                <a:solidFill>
                  <a:schemeClr val="tx1"/>
                </a:solidFill>
                <a:effectLst/>
                <a:latin typeface="Times New Roman" panose="02020603050405020304" pitchFamily="18" charset="0"/>
                <a:ea typeface="Times New Roman" panose="02020603050405020304" pitchFamily="18" charset="0"/>
              </a:rPr>
              <a:t>editings</a:t>
            </a:r>
            <a:r>
              <a:rPr lang="en-US" sz="1600" b="1" dirty="0">
                <a:solidFill>
                  <a:schemeClr val="tx1"/>
                </a:solidFill>
                <a:effectLst/>
                <a:latin typeface="Times New Roman" panose="02020603050405020304" pitchFamily="18" charset="0"/>
                <a:ea typeface="Times New Roman" panose="02020603050405020304" pitchFamily="18" charset="0"/>
              </a:rPr>
              <a:t> , updating, managing order details, food items, and restaurants are from the admin section while customers can only go through the site and give orders if want. The design of this system is simple so that the user won’t get any difficulties while working on it.</a:t>
            </a:r>
            <a:endParaRPr lang="en-IN" sz="1600" b="1"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8602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B9C4-6B60-5125-FF4F-64B93E4B1E5D}"/>
              </a:ext>
            </a:extLst>
          </p:cNvPr>
          <p:cNvSpPr>
            <a:spLocks noGrp="1"/>
          </p:cNvSpPr>
          <p:nvPr>
            <p:ph type="title"/>
          </p:nvPr>
        </p:nvSpPr>
        <p:spPr>
          <a:xfrm>
            <a:off x="691079" y="298945"/>
            <a:ext cx="10325000" cy="682514"/>
          </a:xfrm>
        </p:spPr>
        <p:txBody>
          <a:bodyPr>
            <a:normAutofit/>
          </a:bodyPr>
          <a:lstStyle/>
          <a:p>
            <a:pPr algn="ctr"/>
            <a:r>
              <a:rPr lang="en-IN" dirty="0"/>
              <a:t>HOW FOOD HUB WORKS?</a:t>
            </a:r>
          </a:p>
        </p:txBody>
      </p:sp>
      <p:pic>
        <p:nvPicPr>
          <p:cNvPr id="5" name="Content Placeholder 4" descr="A picture containing text, indoor, dish&#10;&#10;Description automatically generated">
            <a:extLst>
              <a:ext uri="{FF2B5EF4-FFF2-40B4-BE49-F238E27FC236}">
                <a16:creationId xmlns:a16="http://schemas.microsoft.com/office/drawing/2014/main" id="{EF558260-E5BD-A3F4-FA53-BCF84099C1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539" b="6295"/>
          <a:stretch/>
        </p:blipFill>
        <p:spPr>
          <a:xfrm>
            <a:off x="886000" y="903635"/>
            <a:ext cx="10591583" cy="5312337"/>
          </a:xfrm>
        </p:spPr>
      </p:pic>
      <p:sp>
        <p:nvSpPr>
          <p:cNvPr id="6" name="TextBox 5">
            <a:extLst>
              <a:ext uri="{FF2B5EF4-FFF2-40B4-BE49-F238E27FC236}">
                <a16:creationId xmlns:a16="http://schemas.microsoft.com/office/drawing/2014/main" id="{C387D6E5-D40A-E9C3-D6CA-43A98A45B37E}"/>
              </a:ext>
            </a:extLst>
          </p:cNvPr>
          <p:cNvSpPr txBox="1"/>
          <p:nvPr/>
        </p:nvSpPr>
        <p:spPr>
          <a:xfrm flipH="1">
            <a:off x="886000" y="6243478"/>
            <a:ext cx="10591583" cy="369332"/>
          </a:xfrm>
          <a:prstGeom prst="rect">
            <a:avLst/>
          </a:prstGeom>
          <a:noFill/>
        </p:spPr>
        <p:txBody>
          <a:bodyPr wrap="square" rtlCol="0">
            <a:spAutoFit/>
          </a:bodyPr>
          <a:lstStyle/>
          <a:p>
            <a:pPr algn="ctr"/>
            <a:r>
              <a:rPr lang="en-IN" dirty="0"/>
              <a:t>THIS IS THE HOME PAGE </a:t>
            </a:r>
          </a:p>
        </p:txBody>
      </p:sp>
    </p:spTree>
    <p:extLst>
      <p:ext uri="{BB962C8B-B14F-4D97-AF65-F5344CB8AC3E}">
        <p14:creationId xmlns:p14="http://schemas.microsoft.com/office/powerpoint/2010/main" val="323497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2DE6-043E-D1D1-68EE-5F380235332C}"/>
              </a:ext>
            </a:extLst>
          </p:cNvPr>
          <p:cNvSpPr>
            <a:spLocks noGrp="1"/>
          </p:cNvSpPr>
          <p:nvPr>
            <p:ph type="title"/>
          </p:nvPr>
        </p:nvSpPr>
        <p:spPr>
          <a:xfrm>
            <a:off x="2539136" y="131045"/>
            <a:ext cx="8911687" cy="756455"/>
          </a:xfrm>
        </p:spPr>
        <p:txBody>
          <a:bodyPr/>
          <a:lstStyle/>
          <a:p>
            <a:pPr algn="ctr"/>
            <a:r>
              <a:rPr lang="en-IN" dirty="0"/>
              <a:t>HOME PAGE</a:t>
            </a:r>
          </a:p>
        </p:txBody>
      </p:sp>
      <p:pic>
        <p:nvPicPr>
          <p:cNvPr id="6" name="Content Placeholder 5" descr="A picture containing text, dish">
            <a:extLst>
              <a:ext uri="{FF2B5EF4-FFF2-40B4-BE49-F238E27FC236}">
                <a16:creationId xmlns:a16="http://schemas.microsoft.com/office/drawing/2014/main" id="{CBB3683B-7903-A120-76A6-9CE1038E68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8925" y="1243265"/>
            <a:ext cx="7506350" cy="1501270"/>
          </a:xfrm>
        </p:spPr>
      </p:pic>
      <p:sp>
        <p:nvSpPr>
          <p:cNvPr id="4" name="TextBox 3">
            <a:extLst>
              <a:ext uri="{FF2B5EF4-FFF2-40B4-BE49-F238E27FC236}">
                <a16:creationId xmlns:a16="http://schemas.microsoft.com/office/drawing/2014/main" id="{1FEAC72C-6243-EA35-1EA1-C3152E5C9214}"/>
              </a:ext>
            </a:extLst>
          </p:cNvPr>
          <p:cNvSpPr txBox="1"/>
          <p:nvPr/>
        </p:nvSpPr>
        <p:spPr>
          <a:xfrm>
            <a:off x="3307975" y="815786"/>
            <a:ext cx="7936658" cy="369332"/>
          </a:xfrm>
          <a:prstGeom prst="rect">
            <a:avLst/>
          </a:prstGeom>
          <a:noFill/>
        </p:spPr>
        <p:txBody>
          <a:bodyPr wrap="square" rtlCol="0">
            <a:spAutoFit/>
          </a:bodyPr>
          <a:lstStyle/>
          <a:p>
            <a:r>
              <a:rPr lang="en-IN" dirty="0"/>
              <a:t>Home page basically gives you six different operations to perform.</a:t>
            </a:r>
          </a:p>
        </p:txBody>
      </p:sp>
      <p:sp>
        <p:nvSpPr>
          <p:cNvPr id="7" name="TextBox 6">
            <a:extLst>
              <a:ext uri="{FF2B5EF4-FFF2-40B4-BE49-F238E27FC236}">
                <a16:creationId xmlns:a16="http://schemas.microsoft.com/office/drawing/2014/main" id="{581D85E9-1358-680A-74B0-599B7A5A218C}"/>
              </a:ext>
            </a:extLst>
          </p:cNvPr>
          <p:cNvSpPr txBox="1"/>
          <p:nvPr/>
        </p:nvSpPr>
        <p:spPr>
          <a:xfrm>
            <a:off x="3288925" y="3114675"/>
            <a:ext cx="7506350" cy="3416320"/>
          </a:xfrm>
          <a:prstGeom prst="rect">
            <a:avLst/>
          </a:prstGeom>
          <a:noFill/>
        </p:spPr>
        <p:txBody>
          <a:bodyPr wrap="square" rtlCol="0">
            <a:spAutoFit/>
          </a:bodyPr>
          <a:lstStyle/>
          <a:p>
            <a:pPr marL="285750" indent="-285750">
              <a:buFont typeface="Arial" panose="020B0604020202020204" pitchFamily="34" charset="0"/>
              <a:buChar char="•"/>
            </a:pPr>
            <a:r>
              <a:rPr lang="en-IN" dirty="0"/>
              <a:t>LOGIN: By clicking on this option you can create you account or login to an existing account.</a:t>
            </a:r>
          </a:p>
          <a:p>
            <a:pPr marL="285750" indent="-285750">
              <a:buFont typeface="Arial" panose="020B0604020202020204" pitchFamily="34" charset="0"/>
              <a:buChar char="•"/>
            </a:pPr>
            <a:r>
              <a:rPr lang="en-IN" dirty="0"/>
              <a:t>OUR SERVICES: Here you can know about the services that we provide to our customers.</a:t>
            </a:r>
          </a:p>
          <a:p>
            <a:pPr marL="285750" indent="-285750">
              <a:buFont typeface="Arial" panose="020B0604020202020204" pitchFamily="34" charset="0"/>
              <a:buChar char="•"/>
            </a:pPr>
            <a:r>
              <a:rPr lang="en-IN" dirty="0"/>
              <a:t>ORDER NOW: This option will take you to the list of foods available on the platform.</a:t>
            </a:r>
          </a:p>
          <a:p>
            <a:pPr marL="285750" indent="-285750">
              <a:buFont typeface="Arial" panose="020B0604020202020204" pitchFamily="34" charset="0"/>
              <a:buChar char="•"/>
            </a:pPr>
            <a:r>
              <a:rPr lang="en-IN" dirty="0"/>
              <a:t>ABOUT: This section tells you about some basic information about the website.</a:t>
            </a:r>
          </a:p>
          <a:p>
            <a:pPr marL="285750" indent="-285750">
              <a:buFont typeface="Arial" panose="020B0604020202020204" pitchFamily="34" charset="0"/>
              <a:buChar char="•"/>
            </a:pPr>
            <a:r>
              <a:rPr lang="en-IN" dirty="0"/>
              <a:t>REVIEW: You can check out the reviews given by the customers.</a:t>
            </a:r>
          </a:p>
          <a:p>
            <a:pPr marL="285750" indent="-285750">
              <a:buFont typeface="Arial" panose="020B0604020202020204" pitchFamily="34" charset="0"/>
              <a:buChar char="•"/>
            </a:pPr>
            <a:r>
              <a:rPr lang="en-IN" dirty="0"/>
              <a:t>CONTACT US: If you have any queries, you can click on this option to connect with us and get your answers.</a:t>
            </a:r>
          </a:p>
        </p:txBody>
      </p:sp>
    </p:spTree>
    <p:extLst>
      <p:ext uri="{BB962C8B-B14F-4D97-AF65-F5344CB8AC3E}">
        <p14:creationId xmlns:p14="http://schemas.microsoft.com/office/powerpoint/2010/main" val="37227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D982E-149C-9771-6E35-9082DFC75C2B}"/>
              </a:ext>
            </a:extLst>
          </p:cNvPr>
          <p:cNvSpPr>
            <a:spLocks noGrp="1"/>
          </p:cNvSpPr>
          <p:nvPr>
            <p:ph type="title"/>
          </p:nvPr>
        </p:nvSpPr>
        <p:spPr>
          <a:xfrm>
            <a:off x="2592925" y="185960"/>
            <a:ext cx="8911687" cy="585565"/>
          </a:xfrm>
        </p:spPr>
        <p:txBody>
          <a:bodyPr>
            <a:normAutofit fontScale="90000"/>
          </a:bodyPr>
          <a:lstStyle/>
          <a:p>
            <a:pPr algn="ctr"/>
            <a:r>
              <a:rPr lang="en-IN" dirty="0"/>
              <a:t>LOGIN PAGE</a:t>
            </a:r>
          </a:p>
        </p:txBody>
      </p:sp>
      <p:pic>
        <p:nvPicPr>
          <p:cNvPr id="5" name="Content Placeholder 4" descr="Graphical user interface, application, website&#10;&#10;Description automatically generated">
            <a:extLst>
              <a:ext uri="{FF2B5EF4-FFF2-40B4-BE49-F238E27FC236}">
                <a16:creationId xmlns:a16="http://schemas.microsoft.com/office/drawing/2014/main" id="{0D210023-5FAB-663F-16DB-5695577CE4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5939" t="14539" r="9953" b="13122"/>
          <a:stretch/>
        </p:blipFill>
        <p:spPr>
          <a:xfrm>
            <a:off x="1095255" y="1527343"/>
            <a:ext cx="3567179" cy="4255583"/>
          </a:xfrm>
        </p:spPr>
      </p:pic>
      <p:sp>
        <p:nvSpPr>
          <p:cNvPr id="6" name="TextBox 5">
            <a:extLst>
              <a:ext uri="{FF2B5EF4-FFF2-40B4-BE49-F238E27FC236}">
                <a16:creationId xmlns:a16="http://schemas.microsoft.com/office/drawing/2014/main" id="{15CDB278-7D7F-5732-C916-C44D0C7E7069}"/>
              </a:ext>
            </a:extLst>
          </p:cNvPr>
          <p:cNvSpPr txBox="1"/>
          <p:nvPr/>
        </p:nvSpPr>
        <p:spPr>
          <a:xfrm>
            <a:off x="6571622" y="1346479"/>
            <a:ext cx="5406013" cy="369332"/>
          </a:xfrm>
          <a:prstGeom prst="rect">
            <a:avLst/>
          </a:prstGeom>
          <a:noFill/>
        </p:spPr>
        <p:txBody>
          <a:bodyPr wrap="square" rtlCol="0">
            <a:spAutoFit/>
          </a:bodyPr>
          <a:lstStyle/>
          <a:p>
            <a:r>
              <a:rPr lang="en-IN" dirty="0"/>
              <a:t>Here you can enter you username or email id.</a:t>
            </a:r>
          </a:p>
        </p:txBody>
      </p:sp>
      <p:cxnSp>
        <p:nvCxnSpPr>
          <p:cNvPr id="8" name="Connector: Curved 7">
            <a:extLst>
              <a:ext uri="{FF2B5EF4-FFF2-40B4-BE49-F238E27FC236}">
                <a16:creationId xmlns:a16="http://schemas.microsoft.com/office/drawing/2014/main" id="{90B20767-D2F8-C6F0-2832-BE3C1F58A907}"/>
              </a:ext>
            </a:extLst>
          </p:cNvPr>
          <p:cNvCxnSpPr>
            <a:cxnSpLocks/>
          </p:cNvCxnSpPr>
          <p:nvPr/>
        </p:nvCxnSpPr>
        <p:spPr>
          <a:xfrm rot="10800000" flipV="1">
            <a:off x="4283250" y="1527343"/>
            <a:ext cx="2155651" cy="9646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6097939-1B09-AEEE-F945-B213081655C6}"/>
              </a:ext>
            </a:extLst>
          </p:cNvPr>
          <p:cNvSpPr txBox="1"/>
          <p:nvPr/>
        </p:nvSpPr>
        <p:spPr>
          <a:xfrm>
            <a:off x="6562725" y="2200275"/>
            <a:ext cx="5181600" cy="369332"/>
          </a:xfrm>
          <a:prstGeom prst="rect">
            <a:avLst/>
          </a:prstGeom>
          <a:noFill/>
        </p:spPr>
        <p:txBody>
          <a:bodyPr wrap="square" rtlCol="0">
            <a:spAutoFit/>
          </a:bodyPr>
          <a:lstStyle/>
          <a:p>
            <a:r>
              <a:rPr lang="en-IN" dirty="0"/>
              <a:t>Here you can enter your password.</a:t>
            </a:r>
          </a:p>
        </p:txBody>
      </p:sp>
      <p:cxnSp>
        <p:nvCxnSpPr>
          <p:cNvPr id="16" name="Connector: Curved 15">
            <a:extLst>
              <a:ext uri="{FF2B5EF4-FFF2-40B4-BE49-F238E27FC236}">
                <a16:creationId xmlns:a16="http://schemas.microsoft.com/office/drawing/2014/main" id="{7D73550A-38FF-B511-3AA5-BAC20D2716D7}"/>
              </a:ext>
            </a:extLst>
          </p:cNvPr>
          <p:cNvCxnSpPr>
            <a:cxnSpLocks/>
          </p:cNvCxnSpPr>
          <p:nvPr/>
        </p:nvCxnSpPr>
        <p:spPr>
          <a:xfrm rot="10800000" flipV="1">
            <a:off x="4283253" y="2409824"/>
            <a:ext cx="2155649" cy="83798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D55FB15-3D8B-A661-1C5C-FE9A86D28A83}"/>
              </a:ext>
            </a:extLst>
          </p:cNvPr>
          <p:cNvSpPr txBox="1"/>
          <p:nvPr/>
        </p:nvSpPr>
        <p:spPr>
          <a:xfrm>
            <a:off x="6581775" y="3076575"/>
            <a:ext cx="5181600" cy="646331"/>
          </a:xfrm>
          <a:prstGeom prst="rect">
            <a:avLst/>
          </a:prstGeom>
          <a:noFill/>
        </p:spPr>
        <p:txBody>
          <a:bodyPr wrap="square" rtlCol="0">
            <a:spAutoFit/>
          </a:bodyPr>
          <a:lstStyle/>
          <a:p>
            <a:r>
              <a:rPr lang="en-IN" dirty="0"/>
              <a:t>After entering your details, you can click on ‘</a:t>
            </a:r>
            <a:r>
              <a:rPr lang="en-IN" b="1" dirty="0"/>
              <a:t>sign in</a:t>
            </a:r>
            <a:r>
              <a:rPr lang="en-IN" dirty="0"/>
              <a:t>’ to proceed.</a:t>
            </a:r>
          </a:p>
        </p:txBody>
      </p:sp>
      <p:cxnSp>
        <p:nvCxnSpPr>
          <p:cNvPr id="23" name="Connector: Curved 22">
            <a:extLst>
              <a:ext uri="{FF2B5EF4-FFF2-40B4-BE49-F238E27FC236}">
                <a16:creationId xmlns:a16="http://schemas.microsoft.com/office/drawing/2014/main" id="{9AA42B69-997F-D81E-6AD9-2D8E4AB015D2}"/>
              </a:ext>
            </a:extLst>
          </p:cNvPr>
          <p:cNvCxnSpPr>
            <a:cxnSpLocks/>
          </p:cNvCxnSpPr>
          <p:nvPr/>
        </p:nvCxnSpPr>
        <p:spPr>
          <a:xfrm rot="10800000" flipV="1">
            <a:off x="4352925" y="3247805"/>
            <a:ext cx="2085976" cy="6463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75C322F-46CD-691F-9B56-2E33EE7AAC51}"/>
              </a:ext>
            </a:extLst>
          </p:cNvPr>
          <p:cNvSpPr txBox="1"/>
          <p:nvPr/>
        </p:nvSpPr>
        <p:spPr>
          <a:xfrm>
            <a:off x="6667500" y="4143375"/>
            <a:ext cx="5076825" cy="923330"/>
          </a:xfrm>
          <a:prstGeom prst="rect">
            <a:avLst/>
          </a:prstGeom>
          <a:noFill/>
        </p:spPr>
        <p:txBody>
          <a:bodyPr wrap="square" rtlCol="0">
            <a:spAutoFit/>
          </a:bodyPr>
          <a:lstStyle/>
          <a:p>
            <a:r>
              <a:rPr lang="en-IN" dirty="0"/>
              <a:t>But, if you don’t have an account on our website , you can click on ‘</a:t>
            </a:r>
            <a:r>
              <a:rPr lang="en-IN" b="1" dirty="0"/>
              <a:t>sign up</a:t>
            </a:r>
            <a:r>
              <a:rPr lang="en-IN" dirty="0"/>
              <a:t>’ option to create an account.</a:t>
            </a:r>
          </a:p>
        </p:txBody>
      </p:sp>
      <p:cxnSp>
        <p:nvCxnSpPr>
          <p:cNvPr id="37" name="Straight Arrow Connector 36">
            <a:extLst>
              <a:ext uri="{FF2B5EF4-FFF2-40B4-BE49-F238E27FC236}">
                <a16:creationId xmlns:a16="http://schemas.microsoft.com/office/drawing/2014/main" id="{CE6DC1FE-ED6C-074E-3F4C-2122DC15A1DB}"/>
              </a:ext>
            </a:extLst>
          </p:cNvPr>
          <p:cNvCxnSpPr/>
          <p:nvPr/>
        </p:nvCxnSpPr>
        <p:spPr>
          <a:xfrm flipH="1">
            <a:off x="3343275" y="4295775"/>
            <a:ext cx="3228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106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FE213-E253-2A41-B9B6-406AD601266E}"/>
              </a:ext>
            </a:extLst>
          </p:cNvPr>
          <p:cNvSpPr>
            <a:spLocks noGrp="1"/>
          </p:cNvSpPr>
          <p:nvPr>
            <p:ph type="title"/>
          </p:nvPr>
        </p:nvSpPr>
        <p:spPr>
          <a:xfrm>
            <a:off x="1199535" y="128810"/>
            <a:ext cx="10305077" cy="623665"/>
          </a:xfrm>
        </p:spPr>
        <p:txBody>
          <a:bodyPr>
            <a:normAutofit fontScale="90000"/>
          </a:bodyPr>
          <a:lstStyle/>
          <a:p>
            <a:pPr algn="ctr"/>
            <a:r>
              <a:rPr lang="en-IN" dirty="0"/>
              <a:t>OUR SERVICES</a:t>
            </a:r>
          </a:p>
        </p:txBody>
      </p:sp>
      <p:pic>
        <p:nvPicPr>
          <p:cNvPr id="5" name="Content Placeholder 4" descr="Graphical user interface, application&#10;&#10;Description automatically generated">
            <a:extLst>
              <a:ext uri="{FF2B5EF4-FFF2-40B4-BE49-F238E27FC236}">
                <a16:creationId xmlns:a16="http://schemas.microsoft.com/office/drawing/2014/main" id="{D820A6FD-A49D-A422-F120-3B99627AA6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528" b="35196"/>
          <a:stretch/>
        </p:blipFill>
        <p:spPr>
          <a:xfrm>
            <a:off x="673240" y="1909186"/>
            <a:ext cx="11435024" cy="4019336"/>
          </a:xfrm>
        </p:spPr>
      </p:pic>
    </p:spTree>
    <p:extLst>
      <p:ext uri="{BB962C8B-B14F-4D97-AF65-F5344CB8AC3E}">
        <p14:creationId xmlns:p14="http://schemas.microsoft.com/office/powerpoint/2010/main" val="382759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1B958-4D3D-3934-F7A4-69384F01602E}"/>
              </a:ext>
            </a:extLst>
          </p:cNvPr>
          <p:cNvSpPr>
            <a:spLocks noGrp="1"/>
          </p:cNvSpPr>
          <p:nvPr>
            <p:ph type="title"/>
          </p:nvPr>
        </p:nvSpPr>
        <p:spPr>
          <a:xfrm>
            <a:off x="2450050" y="81185"/>
            <a:ext cx="8911687" cy="718915"/>
          </a:xfrm>
        </p:spPr>
        <p:txBody>
          <a:bodyPr/>
          <a:lstStyle/>
          <a:p>
            <a:pPr algn="ctr"/>
            <a:r>
              <a:rPr lang="en-IN" dirty="0"/>
              <a:t>ORDER NOW PAGE</a:t>
            </a:r>
          </a:p>
        </p:txBody>
      </p:sp>
      <p:pic>
        <p:nvPicPr>
          <p:cNvPr id="5" name="Content Placeholder 4" descr="Graphical user interface, application, PowerPoint&#10;&#10;Description automatically generated">
            <a:extLst>
              <a:ext uri="{FF2B5EF4-FFF2-40B4-BE49-F238E27FC236}">
                <a16:creationId xmlns:a16="http://schemas.microsoft.com/office/drawing/2014/main" id="{ED15D7BE-7523-88FD-3573-F3512C1F37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742" b="10399"/>
          <a:stretch/>
        </p:blipFill>
        <p:spPr>
          <a:xfrm>
            <a:off x="1964443" y="781049"/>
            <a:ext cx="9285110" cy="4476751"/>
          </a:xfrm>
        </p:spPr>
      </p:pic>
      <p:sp>
        <p:nvSpPr>
          <p:cNvPr id="8" name="TextBox 7">
            <a:extLst>
              <a:ext uri="{FF2B5EF4-FFF2-40B4-BE49-F238E27FC236}">
                <a16:creationId xmlns:a16="http://schemas.microsoft.com/office/drawing/2014/main" id="{A48E9C14-C6B1-41E8-245B-40D4771DEAC1}"/>
              </a:ext>
            </a:extLst>
          </p:cNvPr>
          <p:cNvSpPr txBox="1"/>
          <p:nvPr/>
        </p:nvSpPr>
        <p:spPr>
          <a:xfrm>
            <a:off x="2552700" y="5488781"/>
            <a:ext cx="8353425" cy="369332"/>
          </a:xfrm>
          <a:prstGeom prst="rect">
            <a:avLst/>
          </a:prstGeom>
          <a:noFill/>
        </p:spPr>
        <p:txBody>
          <a:bodyPr wrap="square" rtlCol="0">
            <a:spAutoFit/>
          </a:bodyPr>
          <a:lstStyle/>
          <a:p>
            <a:r>
              <a:rPr lang="en-IN" dirty="0"/>
              <a:t>THIS THE PART OF THE WEBSITE ,WHERE YOU CAN ORDER YOU FOOD.</a:t>
            </a:r>
          </a:p>
        </p:txBody>
      </p:sp>
    </p:spTree>
    <p:extLst>
      <p:ext uri="{BB962C8B-B14F-4D97-AF65-F5344CB8AC3E}">
        <p14:creationId xmlns:p14="http://schemas.microsoft.com/office/powerpoint/2010/main" val="18817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DF0C-C29A-9BCA-F1C1-6E5E7D4A48BE}"/>
              </a:ext>
            </a:extLst>
          </p:cNvPr>
          <p:cNvSpPr>
            <a:spLocks noGrp="1"/>
          </p:cNvSpPr>
          <p:nvPr>
            <p:ph type="title"/>
          </p:nvPr>
        </p:nvSpPr>
        <p:spPr>
          <a:xfrm>
            <a:off x="2592925" y="157385"/>
            <a:ext cx="8911687" cy="633190"/>
          </a:xfrm>
        </p:spPr>
        <p:txBody>
          <a:bodyPr>
            <a:normAutofit fontScale="90000"/>
          </a:bodyPr>
          <a:lstStyle/>
          <a:p>
            <a:pPr algn="ctr"/>
            <a:r>
              <a:rPr lang="en-IN" dirty="0"/>
              <a:t>STEPS TO ORDER FOOD</a:t>
            </a:r>
          </a:p>
        </p:txBody>
      </p:sp>
      <p:pic>
        <p:nvPicPr>
          <p:cNvPr id="5" name="Content Placeholder 4" descr="Graphical user interface, application, PowerPoint&#10;&#10;Description automatically generated">
            <a:extLst>
              <a:ext uri="{FF2B5EF4-FFF2-40B4-BE49-F238E27FC236}">
                <a16:creationId xmlns:a16="http://schemas.microsoft.com/office/drawing/2014/main" id="{2A837959-E154-2630-D45A-C35276F410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230" b="14984"/>
          <a:stretch/>
        </p:blipFill>
        <p:spPr>
          <a:xfrm>
            <a:off x="3527694" y="1387461"/>
            <a:ext cx="6716889" cy="2069961"/>
          </a:xfrm>
        </p:spPr>
      </p:pic>
      <p:sp>
        <p:nvSpPr>
          <p:cNvPr id="6" name="TextBox 5">
            <a:extLst>
              <a:ext uri="{FF2B5EF4-FFF2-40B4-BE49-F238E27FC236}">
                <a16:creationId xmlns:a16="http://schemas.microsoft.com/office/drawing/2014/main" id="{35B15F60-A6D5-BF53-DED1-C2D0186ABF05}"/>
              </a:ext>
            </a:extLst>
          </p:cNvPr>
          <p:cNvSpPr txBox="1"/>
          <p:nvPr/>
        </p:nvSpPr>
        <p:spPr>
          <a:xfrm>
            <a:off x="3356149" y="904352"/>
            <a:ext cx="7415684" cy="369332"/>
          </a:xfrm>
          <a:prstGeom prst="rect">
            <a:avLst/>
          </a:prstGeom>
          <a:noFill/>
        </p:spPr>
        <p:txBody>
          <a:bodyPr wrap="square" rtlCol="0">
            <a:spAutoFit/>
          </a:bodyPr>
          <a:lstStyle/>
          <a:p>
            <a:r>
              <a:rPr lang="en-IN" dirty="0"/>
              <a:t>STEP 1: Click on the ADD TO CART option.</a:t>
            </a:r>
          </a:p>
        </p:txBody>
      </p:sp>
      <p:sp>
        <p:nvSpPr>
          <p:cNvPr id="7" name="Oval 6">
            <a:extLst>
              <a:ext uri="{FF2B5EF4-FFF2-40B4-BE49-F238E27FC236}">
                <a16:creationId xmlns:a16="http://schemas.microsoft.com/office/drawing/2014/main" id="{E63A216B-3135-2176-F193-C8C243F6D35A}"/>
              </a:ext>
            </a:extLst>
          </p:cNvPr>
          <p:cNvSpPr/>
          <p:nvPr/>
        </p:nvSpPr>
        <p:spPr>
          <a:xfrm>
            <a:off x="4401178" y="3125037"/>
            <a:ext cx="864158" cy="3039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5836570-3035-3D41-5957-4A9F72107D26}"/>
              </a:ext>
            </a:extLst>
          </p:cNvPr>
          <p:cNvSpPr txBox="1"/>
          <p:nvPr/>
        </p:nvSpPr>
        <p:spPr>
          <a:xfrm>
            <a:off x="3384819" y="3657600"/>
            <a:ext cx="5444856" cy="369332"/>
          </a:xfrm>
          <a:prstGeom prst="rect">
            <a:avLst/>
          </a:prstGeom>
          <a:noFill/>
        </p:spPr>
        <p:txBody>
          <a:bodyPr wrap="square" rtlCol="0">
            <a:spAutoFit/>
          </a:bodyPr>
          <a:lstStyle/>
          <a:p>
            <a:r>
              <a:rPr lang="en-IN" dirty="0"/>
              <a:t>STEP 2: enter you address and phone number. </a:t>
            </a:r>
          </a:p>
        </p:txBody>
      </p:sp>
      <p:pic>
        <p:nvPicPr>
          <p:cNvPr id="11" name="Picture 10" descr="Graphical user interface, application&#10;&#10;Description automatically generated">
            <a:extLst>
              <a:ext uri="{FF2B5EF4-FFF2-40B4-BE49-F238E27FC236}">
                <a16:creationId xmlns:a16="http://schemas.microsoft.com/office/drawing/2014/main" id="{72185A33-4D62-D433-FC44-1E420B801C05}"/>
              </a:ext>
            </a:extLst>
          </p:cNvPr>
          <p:cNvPicPr>
            <a:picLocks noChangeAspect="1"/>
          </p:cNvPicPr>
          <p:nvPr/>
        </p:nvPicPr>
        <p:blipFill rotWithShape="1">
          <a:blip r:embed="rId3">
            <a:extLst>
              <a:ext uri="{28A0092B-C50C-407E-A947-70E740481C1C}">
                <a14:useLocalDpi xmlns:a14="http://schemas.microsoft.com/office/drawing/2010/main" val="0"/>
              </a:ext>
            </a:extLst>
          </a:blip>
          <a:srcRect l="59765" t="28465" r="12266" b="26387"/>
          <a:stretch/>
        </p:blipFill>
        <p:spPr>
          <a:xfrm>
            <a:off x="5333999" y="4020073"/>
            <a:ext cx="2454635" cy="2228850"/>
          </a:xfrm>
          <a:prstGeom prst="rect">
            <a:avLst/>
          </a:prstGeom>
        </p:spPr>
      </p:pic>
      <p:sp>
        <p:nvSpPr>
          <p:cNvPr id="12" name="TextBox 11">
            <a:extLst>
              <a:ext uri="{FF2B5EF4-FFF2-40B4-BE49-F238E27FC236}">
                <a16:creationId xmlns:a16="http://schemas.microsoft.com/office/drawing/2014/main" id="{37311435-40B6-ACCC-E50D-60DE0365CF7D}"/>
              </a:ext>
            </a:extLst>
          </p:cNvPr>
          <p:cNvSpPr txBox="1"/>
          <p:nvPr/>
        </p:nvSpPr>
        <p:spPr>
          <a:xfrm>
            <a:off x="3371850" y="6219825"/>
            <a:ext cx="5476875" cy="369332"/>
          </a:xfrm>
          <a:prstGeom prst="rect">
            <a:avLst/>
          </a:prstGeom>
          <a:noFill/>
        </p:spPr>
        <p:txBody>
          <a:bodyPr wrap="square" rtlCol="0">
            <a:spAutoFit/>
          </a:bodyPr>
          <a:lstStyle/>
          <a:p>
            <a:r>
              <a:rPr lang="en-IN" dirty="0"/>
              <a:t>STEP 3: click on ORDER NOW.</a:t>
            </a:r>
          </a:p>
        </p:txBody>
      </p:sp>
      <p:cxnSp>
        <p:nvCxnSpPr>
          <p:cNvPr id="16" name="Connector: Curved 15">
            <a:extLst>
              <a:ext uri="{FF2B5EF4-FFF2-40B4-BE49-F238E27FC236}">
                <a16:creationId xmlns:a16="http://schemas.microsoft.com/office/drawing/2014/main" id="{1F74DE90-EC1B-CC04-56A7-68E7D6738DD5}"/>
              </a:ext>
            </a:extLst>
          </p:cNvPr>
          <p:cNvCxnSpPr/>
          <p:nvPr/>
        </p:nvCxnSpPr>
        <p:spPr>
          <a:xfrm rot="5400000" flipH="1" flipV="1">
            <a:off x="6691312" y="6053138"/>
            <a:ext cx="361950" cy="3143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33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AF75-ACB3-EB6D-70FB-3776D973D282}"/>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A4AED30E-9511-9D92-E596-78C124096414}"/>
              </a:ext>
            </a:extLst>
          </p:cNvPr>
          <p:cNvSpPr>
            <a:spLocks noGrp="1"/>
          </p:cNvSpPr>
          <p:nvPr>
            <p:ph idx="1"/>
          </p:nvPr>
        </p:nvSpPr>
        <p:spPr/>
        <p:txBody>
          <a:bodyPr/>
          <a:lstStyle/>
          <a:p>
            <a:r>
              <a:rPr lang="en-IN" sz="1800" spc="6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An online food ordering system is developed where the customers can make an order for the food and avoid the hassles of waiting for the order to be taken by the waiter. Using the application, the end users register online, read the E-menu card and select the food from the e-menu card to order food online. Once the customer selects the required food item the chef will be able to see the results on the screen and start processing the food. This application nullifies the need of a waiter or reduces the workload of the waiter. The advantage is that in a crowded restaurant there will be chances that the waiters are overloaded with orders and they are unable to meet the requirements of the customer in a satisfactory manner. Therefore by using this website, the users can directly place the order for food to the chef online.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6961696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170</TotalTime>
  <Words>825</Words>
  <Application>Microsoft Office PowerPoint</Application>
  <PresentationFormat>Widescreen</PresentationFormat>
  <Paragraphs>48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Aharoni</vt:lpstr>
      <vt:lpstr>Arial</vt:lpstr>
      <vt:lpstr>Calibri</vt:lpstr>
      <vt:lpstr>Century Gothic</vt:lpstr>
      <vt:lpstr>Symbol</vt:lpstr>
      <vt:lpstr>Times New Roman</vt:lpstr>
      <vt:lpstr>Wingdings 3</vt:lpstr>
      <vt:lpstr>Wisp</vt:lpstr>
      <vt:lpstr>FOOD HUB</vt:lpstr>
      <vt:lpstr>INTRODUCTION</vt:lpstr>
      <vt:lpstr>HOW FOOD HUB WORKS?</vt:lpstr>
      <vt:lpstr>HOME PAGE</vt:lpstr>
      <vt:lpstr>LOGIN PAGE</vt:lpstr>
      <vt:lpstr>OUR SERVICES</vt:lpstr>
      <vt:lpstr>ORDER NOW PAGE</vt:lpstr>
      <vt:lpstr>STEPS TO ORDER FOOD</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HUB</dc:title>
  <dc:creator>aditya kamat</dc:creator>
  <cp:lastModifiedBy>Sahil Kr. Patro</cp:lastModifiedBy>
  <cp:revision>7</cp:revision>
  <dcterms:created xsi:type="dcterms:W3CDTF">2023-02-20T13:18:21Z</dcterms:created>
  <dcterms:modified xsi:type="dcterms:W3CDTF">2023-03-24T05:46:34Z</dcterms:modified>
</cp:coreProperties>
</file>